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98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Chapter 8: Sustainability in India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Navigating Sustainability in Asia</a:t>
            </a:r>
          </a:p>
          <a:p>
            <a:endParaRPr/>
          </a:p>
          <a:p>
            <a:r>
              <a:t>Instructor Slide Deck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Understand promoter-driven governance and ESG implications</a:t>
            </a:r>
          </a:p>
          <a:p>
            <a:r>
              <a:rPr dirty="0" err="1"/>
              <a:t>Analyse</a:t>
            </a:r>
            <a:r>
              <a:rPr dirty="0"/>
              <a:t> cultural ambition and execution risk</a:t>
            </a:r>
          </a:p>
          <a:p>
            <a:r>
              <a:rPr dirty="0"/>
              <a:t>Assess regulatory ambition versus enforcement capacity</a:t>
            </a:r>
          </a:p>
          <a:p>
            <a:r>
              <a:rPr dirty="0"/>
              <a:t>Evaluate BRSR strengths and limitations</a:t>
            </a:r>
          </a:p>
          <a:p>
            <a:r>
              <a:rPr dirty="0"/>
              <a:t>Identify sustainability-linked growth opportunities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Promoter dominance shapes ESG outcomes</a:t>
            </a:r>
          </a:p>
          <a:p>
            <a:r>
              <a:rPr dirty="0"/>
              <a:t>Ambition drives growth but raises execution risk</a:t>
            </a:r>
          </a:p>
          <a:p>
            <a:r>
              <a:rPr dirty="0"/>
              <a:t>Informal governance remains influential</a:t>
            </a:r>
          </a:p>
          <a:p>
            <a:r>
              <a:rPr dirty="0"/>
              <a:t>Regulation is ambitious but unevenly enforced</a:t>
            </a:r>
          </a:p>
          <a:p>
            <a:r>
              <a:rPr dirty="0"/>
              <a:t>Verification matters more than disclosure</a:t>
            </a:r>
          </a:p>
          <a:p>
            <a:r>
              <a:rPr dirty="0"/>
              <a:t>India offers long-term ESG opportunities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Business &amp; Governance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Promoter-led control and family influence</a:t>
            </a:r>
          </a:p>
          <a:p>
            <a:r>
              <a:rPr dirty="0" err="1"/>
              <a:t>Centralised</a:t>
            </a:r>
            <a:r>
              <a:rPr dirty="0"/>
              <a:t> decision-making</a:t>
            </a:r>
          </a:p>
          <a:p>
            <a:r>
              <a:rPr dirty="0"/>
              <a:t>Reliance on relationships and reputation</a:t>
            </a:r>
          </a:p>
          <a:p>
            <a:r>
              <a:rPr dirty="0"/>
              <a:t>Variable board independence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Regulation &amp; Enforcement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SEBI and BRSR framework</a:t>
            </a:r>
          </a:p>
          <a:p>
            <a:r>
              <a:rPr dirty="0"/>
              <a:t>Fragmented regulatory landscape</a:t>
            </a:r>
          </a:p>
          <a:p>
            <a:r>
              <a:rPr dirty="0"/>
              <a:t>Uneven enforcement capacity</a:t>
            </a:r>
          </a:p>
          <a:p>
            <a:r>
              <a:rPr dirty="0"/>
              <a:t>Improving but inconsistent oversight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Structural Sustainability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Overcommitment and optimism bias</a:t>
            </a:r>
          </a:p>
          <a:p>
            <a:r>
              <a:rPr dirty="0"/>
              <a:t>Weak contract enforcement</a:t>
            </a:r>
          </a:p>
          <a:p>
            <a:r>
              <a:rPr dirty="0"/>
              <a:t>Regional fragmentation</a:t>
            </a:r>
          </a:p>
          <a:p>
            <a:r>
              <a:rPr dirty="0"/>
              <a:t>Social inclusion and inequality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Boardroom Briefing (Distilled)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Governance quality determines ESG credibility</a:t>
            </a:r>
          </a:p>
          <a:p>
            <a:r>
              <a:rPr dirty="0"/>
              <a:t>Ambition must match delivery capacity</a:t>
            </a:r>
          </a:p>
          <a:p>
            <a:r>
              <a:rPr dirty="0"/>
              <a:t>Verification is essential</a:t>
            </a:r>
          </a:p>
          <a:p>
            <a:r>
              <a:rPr dirty="0"/>
              <a:t>Long-term engagement creates value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Three Questions for the Board / Executive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1. Are sustainability commitments realistic and verifiable?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2. Do governance structures support delivery?</a:t>
            </a:r>
          </a:p>
          <a:p>
            <a:pPr marL="0" indent="0">
              <a:buNone/>
            </a:pPr>
            <a:r>
              <a:rPr dirty="0"/>
              <a:t>3. How do regional differences affect execution?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Effective sustainability in India requires:</a:t>
            </a:r>
          </a:p>
          <a:p>
            <a:r>
              <a:rPr dirty="0"/>
              <a:t>Governance discipline</a:t>
            </a:r>
          </a:p>
          <a:p>
            <a:r>
              <a:rPr dirty="0"/>
              <a:t>Verification beyond disclosure</a:t>
            </a:r>
          </a:p>
          <a:p>
            <a:r>
              <a:rPr dirty="0"/>
              <a:t>Patience and local insight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dirty="0">
                <a:solidFill>
                  <a:srgbClr val="FF0000"/>
                </a:solidFill>
              </a:rPr>
              <a:t>Realism unlocks opportunity.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207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Chapter 8: Sustainability in India</vt:lpstr>
      <vt:lpstr>Learning Objectives</vt:lpstr>
      <vt:lpstr>Summary of Key Points</vt:lpstr>
      <vt:lpstr>Business &amp; Governance Context</vt:lpstr>
      <vt:lpstr>Regulation &amp; Enforcement</vt:lpstr>
      <vt:lpstr>Structural Sustainability Challenges</vt:lpstr>
      <vt:lpstr>Boardroom Briefing (Distilled)</vt:lpstr>
      <vt:lpstr>Three Questions for the Board / Executive Team</vt:lpstr>
      <vt:lpstr>Key Takeaway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Nana</cp:lastModifiedBy>
  <cp:revision>2</cp:revision>
  <dcterms:created xsi:type="dcterms:W3CDTF">2013-01-27T09:14:16Z</dcterms:created>
  <dcterms:modified xsi:type="dcterms:W3CDTF">2026-01-07T01:30:33Z</dcterms:modified>
  <cp:category/>
</cp:coreProperties>
</file>